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1072" r:id="rId3"/>
    <p:sldId id="1084" r:id="rId4"/>
    <p:sldId id="1089" r:id="rId5"/>
    <p:sldId id="1087" r:id="rId6"/>
    <p:sldId id="1085" r:id="rId7"/>
    <p:sldId id="1086" r:id="rId8"/>
    <p:sldId id="1088" r:id="rId9"/>
    <p:sldId id="1090" r:id="rId10"/>
    <p:sldId id="1083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현대하모니 B" panose="02020603020101020101" pitchFamily="18" charset="-127"/>
      <p:regular r:id="rId16"/>
    </p:embeddedFont>
    <p:embeddedFont>
      <p:font typeface="현대하모니 L" panose="02020603020101020101" pitchFamily="18" charset="-127"/>
      <p:regular r:id="rId17"/>
    </p:embeddedFont>
    <p:embeddedFont>
      <p:font typeface="현대하모니 M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8855E2-CC53-0848-E46F-924B89AB996A}" name="송태웅" initials="송" userId="S::21700384@handong.edu::299db977-31b8-4373-94f4-ec0ae4568f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B9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77765" autoAdjust="0"/>
  </p:normalViewPr>
  <p:slideViewPr>
    <p:cSldViewPr snapToGrid="0">
      <p:cViewPr varScale="1">
        <p:scale>
          <a:sx n="88" d="100"/>
          <a:sy n="88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C0930F-ABFB-4F49-9F82-3264384E9F4C}" type="datetimeFigureOut">
              <a:rPr lang="ko-KR" altLang="en-US" smtClean="0"/>
              <a:pPr/>
              <a:t>2023-11-26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90D66C03-65B8-4F2D-830C-FA85B2018F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현대하모니 L" panose="02020603020101020101" pitchFamily="18" charset="-127"/>
        <a:ea typeface="현대하모니 L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Tx/>
              <a:buNone/>
            </a:pPr>
            <a:r>
              <a:rPr kumimoji="1" lang="en-US" altLang="ko-KR" sz="1200" b="1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Hello, we are team (). And I’d like to present about our this week’s progress of final project.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884D1-072C-4EDD-BA0E-7969FF708DF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First, the shape of the model that has a problem in actual operation is as follows. You can see that the motor case is connected with the main frame with two point contacts.</a:t>
            </a:r>
          </a:p>
          <a:p>
            <a:endParaRPr lang="en-US" altLang="ko-KR" b="1" dirty="0"/>
          </a:p>
          <a:p>
            <a:r>
              <a:rPr lang="en-US" altLang="ko-KR" b="1" dirty="0"/>
              <a:t>And the calculated tension that we have to consider is about 700 N. And generally, considering some coefficients, the maximum tension we got is about 5 </a:t>
            </a:r>
            <a:r>
              <a:rPr lang="en-US" altLang="ko-KR" b="1" dirty="0" err="1"/>
              <a:t>kN.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en-US" altLang="ko-KR" b="1" dirty="0"/>
              <a:t>And the main problem of this structure was chain loosening and um,, some cases that seem to be a material yield in some frames of the rear part.</a:t>
            </a:r>
          </a:p>
          <a:p>
            <a:endParaRPr lang="en-US" altLang="ko-KR" b="1" dirty="0"/>
          </a:p>
          <a:p>
            <a:r>
              <a:rPr lang="en-US" altLang="ko-KR" b="1" dirty="0"/>
              <a:t>So we planned to make some developments to solve those problems by getting proper analysis of this model.</a:t>
            </a:r>
          </a:p>
          <a:p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FFCC6-624D-4475-93F6-6C79F08C5C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3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The materials used in actual vehicles are as follows.</a:t>
            </a:r>
          </a:p>
          <a:p>
            <a:endParaRPr lang="en-US" altLang="ko-KR" b="1" dirty="0"/>
          </a:p>
          <a:p>
            <a:r>
              <a:rPr lang="en-US" altLang="ko-KR" b="1" dirty="0"/>
              <a:t>For the main frame, SM45C material was used. </a:t>
            </a:r>
          </a:p>
          <a:p>
            <a:endParaRPr lang="en-US" altLang="ko-KR" b="1" dirty="0"/>
          </a:p>
          <a:p>
            <a:r>
              <a:rPr lang="en-US" altLang="ko-KR" b="1" dirty="0"/>
              <a:t>And up, for chain sprockets subject to large tension, reinforced SM45C was used. </a:t>
            </a:r>
          </a:p>
          <a:p>
            <a:endParaRPr lang="en-US" altLang="ko-KR" b="1" dirty="0"/>
          </a:p>
          <a:p>
            <a:r>
              <a:rPr lang="en-US" altLang="ko-KR" b="1" dirty="0"/>
              <a:t>In addition, aluminum T6 was used for the motor case and LSD. </a:t>
            </a:r>
          </a:p>
          <a:p>
            <a:endParaRPr lang="en-US" altLang="ko-KR" b="1" dirty="0"/>
          </a:p>
          <a:p>
            <a:r>
              <a:rPr lang="en-US" altLang="ko-KR" b="1" dirty="0"/>
              <a:t>And some parts those were not necessary for the analysis were set with steel and the analysis was performed.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24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And, this page shows the set forces and boundary conditions. </a:t>
            </a:r>
          </a:p>
          <a:p>
            <a:endParaRPr lang="en-US" altLang="ko-KR" b="1" dirty="0"/>
          </a:p>
          <a:p>
            <a:r>
              <a:rPr lang="en-US" altLang="ko-KR" b="1" dirty="0"/>
              <a:t>We explained all of the force components in the last presentation, and </a:t>
            </a:r>
            <a:r>
              <a:rPr lang="en-US" altLang="ko-KR" b="1"/>
              <a:t>I’d like to </a:t>
            </a:r>
            <a:r>
              <a:rPr lang="en-US" altLang="ko-KR" b="1" dirty="0"/>
              <a:t>cover the boundary condition in detail.</a:t>
            </a:r>
          </a:p>
          <a:p>
            <a:endParaRPr lang="en-US" altLang="ko-KR" b="1" dirty="0"/>
          </a:p>
          <a:p>
            <a:r>
              <a:rPr lang="en-US" altLang="ko-KR" b="1" dirty="0"/>
              <a:t>As frame is welded in some part with the car body, we set the line with fixed support, not all the surface of the vertical frame.</a:t>
            </a:r>
          </a:p>
          <a:p>
            <a:br>
              <a:rPr lang="en-US" altLang="ko-KR" b="1" dirty="0"/>
            </a:br>
            <a:r>
              <a:rPr lang="en-US" altLang="ko-KR" b="1" dirty="0"/>
              <a:t>And as you can see in the picture below, the frames are connected with upper and lower arm with bracket. And they move in the vertical direction and can have a z axis rotation.</a:t>
            </a:r>
          </a:p>
          <a:p>
            <a:endParaRPr lang="en-US" altLang="ko-KR" b="1" dirty="0"/>
          </a:p>
          <a:p>
            <a:r>
              <a:rPr lang="en-US" altLang="ko-KR" b="1" dirty="0"/>
              <a:t>So, we set those part with remote displacement with translational y component and the z rotational component as free. </a:t>
            </a:r>
          </a:p>
          <a:p>
            <a:endParaRPr lang="en-US" altLang="ko-KR" b="1" dirty="0"/>
          </a:p>
          <a:p>
            <a:r>
              <a:rPr lang="en-US" altLang="ko-KR" b="1" dirty="0"/>
              <a:t>We considered all the offsets cos they are connected with brocket.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26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This is the analysis result of problem model.</a:t>
            </a:r>
          </a:p>
          <a:p>
            <a:endParaRPr lang="en-US" altLang="ko-KR" b="1" dirty="0"/>
          </a:p>
          <a:p>
            <a:r>
              <a:rPr lang="en-US" altLang="ko-KR" b="1" dirty="0"/>
              <a:t>The frames that I marked with red box are the part suspected of yielding during actual operation.</a:t>
            </a:r>
          </a:p>
          <a:p>
            <a:endParaRPr lang="en-US" altLang="ko-KR" b="1" dirty="0"/>
          </a:p>
          <a:p>
            <a:r>
              <a:rPr lang="en-US" altLang="ko-KR" b="1" dirty="0"/>
              <a:t>As you can see in the results, stress values around those parts are about in range of 350 – 500 MPa.</a:t>
            </a:r>
          </a:p>
          <a:p>
            <a:endParaRPr lang="en-US" altLang="ko-KR" b="1" dirty="0"/>
          </a:p>
          <a:p>
            <a:r>
              <a:rPr lang="en-US" altLang="ko-KR" b="1" dirty="0"/>
              <a:t>We confirmed that when we applied the maximum stress considering many environmental factors, the suspected part reached yielding state.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83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As an developed model to prevent chain loosening and material yielding, we planned to add one more contact to the motor case and add more frames in the below part. </a:t>
            </a:r>
          </a:p>
          <a:p>
            <a:endParaRPr lang="en-US" altLang="ko-KR" b="1" dirty="0"/>
          </a:p>
          <a:p>
            <a:r>
              <a:rPr lang="en-US" altLang="ko-KR" b="1" dirty="0"/>
              <a:t>Accordingly, we thought that it would be possible to prevent material yielding by adding some frames in the body.</a:t>
            </a:r>
          </a:p>
          <a:p>
            <a:endParaRPr lang="en-US" altLang="ko-KR" b="1" dirty="0"/>
          </a:p>
          <a:p>
            <a:r>
              <a:rPr lang="en-US" altLang="ko-KR" b="1" dirty="0"/>
              <a:t>And </a:t>
            </a:r>
            <a:r>
              <a:rPr lang="en-US" altLang="ko-KR" b="1"/>
              <a:t>we thought that </a:t>
            </a:r>
            <a:r>
              <a:rPr lang="en-US" altLang="ko-KR" b="1" dirty="0"/>
              <a:t>it can be also possible to prevent horizontal rotation of the motor case by adding one more point contact.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80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And the developed model is specified in the right figure.</a:t>
            </a:r>
          </a:p>
          <a:p>
            <a:endParaRPr lang="en-US" altLang="ko-KR" b="1" dirty="0"/>
          </a:p>
          <a:p>
            <a:r>
              <a:rPr lang="en-US" altLang="ko-KR" b="1" dirty="0"/>
              <a:t>As you can see, two frames are added in the below part of the body, and one more point contact are added in the motor case.</a:t>
            </a:r>
          </a:p>
          <a:p>
            <a:endParaRPr lang="en-US" altLang="ko-KR" b="1" dirty="0"/>
          </a:p>
          <a:p>
            <a:r>
              <a:rPr lang="en-US" altLang="ko-KR" b="1" dirty="0"/>
              <a:t>And the following results are specified in the next page.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107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These figures are the analysis results of three point model. As I mentioned earlier, one more contact for motor case and the two frames are added.</a:t>
            </a:r>
          </a:p>
          <a:p>
            <a:endParaRPr lang="en-US" altLang="ko-KR" b="1" dirty="0"/>
          </a:p>
          <a:p>
            <a:r>
              <a:rPr lang="en-US" altLang="ko-KR" b="1" dirty="0"/>
              <a:t>As can be seen in the results of the developed model, it can be seen that the stress, which was a problem at the yield area of ​​the main material, has decreased.</a:t>
            </a:r>
          </a:p>
          <a:p>
            <a:endParaRPr lang="en-US" altLang="ko-KR" b="1" dirty="0"/>
          </a:p>
          <a:p>
            <a:r>
              <a:rPr lang="en-US" altLang="ko-KR" b="1" dirty="0"/>
              <a:t>The animation result is just a scaled view. </a:t>
            </a:r>
          </a:p>
          <a:p>
            <a:endParaRPr lang="en-US" altLang="ko-KR" b="1" dirty="0"/>
          </a:p>
          <a:p>
            <a:r>
              <a:rPr lang="en-US" altLang="ko-KR" b="1" dirty="0"/>
              <a:t>Later, we plan to find exact solutions by setting boundary conditions and connection conditions those are closer to reality.</a:t>
            </a:r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46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In week 14, we plan to conduct fatigue analysis. </a:t>
            </a:r>
          </a:p>
          <a:p>
            <a:endParaRPr lang="en-US" altLang="ko-KR" b="1" dirty="0"/>
          </a:p>
          <a:p>
            <a:r>
              <a:rPr lang="en-US" altLang="ko-KR" b="1"/>
              <a:t>Um, we </a:t>
            </a:r>
            <a:r>
              <a:rPr lang="en-US" altLang="ko-KR" b="1" dirty="0"/>
              <a:t>plan to determine fatigue correction coefficients and analyze the effect of sprocket fatigue </a:t>
            </a:r>
            <a:r>
              <a:rPr lang="en-US" altLang="ko-KR" b="1"/>
              <a:t>due to chain </a:t>
            </a:r>
            <a:r>
              <a:rPr lang="en-US" altLang="ko-KR" b="1" dirty="0"/>
              <a:t>tension.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6C03-65B8-4F2D-830C-FA85B2018F1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730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D7533-666F-E591-6CCD-8BE5F9EAB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325639-B0F2-01C9-E25D-A1B5B54F2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8B9DC-436F-BCAD-8A0E-26B38F0B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A1B67-718C-541D-6465-F32F1DF0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A203D-4AAF-B361-43DA-3019903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FCB1A-906F-BCE8-35C6-9446769E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AC0805-3EF1-40A5-3F9A-00DCE0F4D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DACB8-91EF-0773-8C33-04D582CE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A1498-126C-0240-6FFA-6FE49EF8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3EF21-01B9-874B-C628-845C8EC0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6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780397-0DA9-DB87-241D-989BA3478B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75C404-ED53-CEC3-C9A8-A5E1E4A3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E6634-F022-E5DB-7B0B-5DAE818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15A68-E705-A193-DE6F-300899F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3553E5-228F-D6DB-D734-3E6FA3DB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13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52"/>
          <p:cNvSpPr>
            <a:spLocks noChangeShapeType="1"/>
          </p:cNvSpPr>
          <p:nvPr userDrawn="1"/>
        </p:nvSpPr>
        <p:spPr bwMode="auto">
          <a:xfrm>
            <a:off x="1545740" y="2571750"/>
            <a:ext cx="9082932" cy="0"/>
          </a:xfrm>
          <a:prstGeom prst="line">
            <a:avLst/>
          </a:prstGeom>
          <a:noFill/>
          <a:ln w="76200" cmpd="thinThick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Line 53"/>
          <p:cNvSpPr>
            <a:spLocks noChangeShapeType="1"/>
          </p:cNvSpPr>
          <p:nvPr userDrawn="1"/>
        </p:nvSpPr>
        <p:spPr bwMode="auto">
          <a:xfrm>
            <a:off x="1545740" y="1205317"/>
            <a:ext cx="9082932" cy="0"/>
          </a:xfrm>
          <a:prstGeom prst="line">
            <a:avLst/>
          </a:prstGeom>
          <a:noFill/>
          <a:ln w="101600" cmpd="thickThin">
            <a:solidFill>
              <a:srgbClr val="33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847B781-9339-495F-BEA2-83C6617D75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58" y="6059360"/>
            <a:ext cx="982942" cy="79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64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1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22859" y="764704"/>
            <a:ext cx="11799279" cy="0"/>
          </a:xfrm>
          <a:prstGeom prst="line">
            <a:avLst/>
          </a:prstGeom>
          <a:noFill/>
          <a:ln w="28575">
            <a:solidFill>
              <a:srgbClr val="015B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801" dirty="0">
              <a:solidFill>
                <a:prstClr val="black"/>
              </a:solidFill>
              <a:ea typeface="현대하모니 L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8521887-48D0-408B-81DB-311910E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46981"/>
            <a:ext cx="9022913" cy="49006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한동대학교 복지회 2021년 기업정보 | 회사소개, 근무환경, 복리후생 등 기업정보 제공 - 사람인">
            <a:extLst>
              <a:ext uri="{FF2B5EF4-FFF2-40B4-BE49-F238E27FC236}">
                <a16:creationId xmlns:a16="http://schemas.microsoft.com/office/drawing/2014/main" id="{710018F4-B655-43C8-83DA-56253008A5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092" y="6493662"/>
            <a:ext cx="1273908" cy="3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2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F3657-7A9B-3F50-25AA-A2F8E9ED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7A80F-3CD7-ADEF-F139-4AA445D6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66F2A-0E00-414F-D8C6-5684FBD8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B7AC3-8B59-E0BB-1140-6B32F110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0DCFB5-C2AF-819F-3994-B6F80E4C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5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520FE-0E20-37B5-5446-E3B2836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9F1578-7B9C-DB2A-5F9C-D46FBDC73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76316-BC2C-2043-1951-E7CD1F04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D606A-D0C4-24EE-2D43-0EF5DF50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6814D-F897-E55C-4004-4B7401DF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6D756-6FB6-34F8-05A0-EBBB639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404C-ECF5-8738-4B74-D543E25A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9E84C8-A1B9-CB3C-F0BD-D33DB28E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06019-5812-11FE-A2A4-728BC6E9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D1ABE7-3189-92CA-361D-CBA70FE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B9C55-B665-7540-9B80-FCB6FB3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88800-08A9-85D6-8DFC-CD18FF86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02DB8-9534-B0E1-A735-DAD586568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5B6D82-A032-9BBD-A165-9998002C1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CCE5E1-5F2F-A543-857E-7DECBB600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983670-1383-188E-269E-822E2FC533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6F9181-6027-F86C-8822-D41B9202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66CDEB-6B22-DB27-770F-60BD64CF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FFAF0-9C0F-7A7A-ADDE-8CFF7F6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5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0F9C5-1ABC-D56D-7293-9993F248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D18F1-D6F1-FA76-7655-FDE640B9B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2AAD0-CF88-54F1-14DE-3864351B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D20798-F228-D610-CE03-096AA2A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29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473D-1D80-09A2-2984-C9A4AA1F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FDB0C8-F4BF-3498-E1D5-71E3F45D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1A542-A112-16B0-4C41-0070105F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E93D-4AE9-C854-D891-B69294A0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B4F4-17AB-F263-BC38-9E7B1EE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FB7177-F04A-93F8-0B6C-FC696BCD1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2EC30F-CBF4-95E0-10CA-47247636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19F66-0877-4906-D689-459636E05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CDAC3E-9F5A-23F4-90C1-042A3839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3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43CC1-0BAA-87E3-EB81-9E0A6F88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128D51-A4A7-1262-5AB3-3E2FE4D4E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D1BF75-50AA-65EF-498A-E5504264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7F1E6-6954-7AB3-4B24-0EAF39B9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D723-832E-488C-90C7-DC8DEC9A9387}" type="datetimeFigureOut">
              <a:rPr lang="ko-KR" altLang="en-US" smtClean="0"/>
              <a:t>2023-11-26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43998B-56B0-7929-DF65-98E0B9FD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712FF-AC5B-91CC-12EF-8437124F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87D3-25B1-4FF7-B247-0EE4CCD0B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11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E4792F-A563-5EB9-5ADF-19A4DBEE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8DE4D-DEAE-D0F9-9B1E-340914C1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0AE95-F269-341B-47CB-0A81F1A15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0AFDD723-832E-488C-90C7-DC8DEC9A9387}" type="datetimeFigureOut">
              <a:rPr lang="ko-KR" altLang="en-US" smtClean="0"/>
              <a:pPr/>
              <a:t>2023-11-26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3880E-7B72-5152-C88B-6082164EE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2456-40AD-2481-54C0-E80CFCFC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fld id="{EA9987D3-25B1-4FF7-B247-0EE4CCD0B6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현대하모니 L" panose="02020603020101020101" pitchFamily="18" charset="-127"/>
          <a:ea typeface="현대하모니 L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50"/>
          <p:cNvSpPr txBox="1">
            <a:spLocks noChangeArrowheads="1"/>
          </p:cNvSpPr>
          <p:nvPr/>
        </p:nvSpPr>
        <p:spPr bwMode="auto">
          <a:xfrm>
            <a:off x="2024351" y="1349186"/>
            <a:ext cx="8142607" cy="98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28" tIns="47862" rIns="95728" bIns="47862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fontAlgn="base" latinLnBrk="0">
              <a:lnSpc>
                <a:spcPct val="1500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CAE Final Project</a:t>
            </a:r>
            <a:endParaRPr lang="ko-KR" altLang="en-US" sz="4400" b="1" dirty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7D13-D900-708C-F7D2-3991C4C4FD5A}"/>
              </a:ext>
            </a:extLst>
          </p:cNvPr>
          <p:cNvSpPr txBox="1"/>
          <p:nvPr/>
        </p:nvSpPr>
        <p:spPr>
          <a:xfrm>
            <a:off x="1550126" y="2926080"/>
            <a:ext cx="9109165" cy="15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Structural analysis of motor part of self-made car </a:t>
            </a:r>
          </a:p>
          <a:p>
            <a:pPr algn="ctr">
              <a:lnSpc>
                <a:spcPct val="150000"/>
              </a:lnSpc>
            </a:pPr>
            <a:r>
              <a:rPr lang="en-US" altLang="ko-KR" sz="2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and its development</a:t>
            </a:r>
          </a:p>
          <a:p>
            <a:pPr algn="ctr">
              <a:lnSpc>
                <a:spcPct val="150000"/>
              </a:lnSpc>
            </a:pPr>
            <a:endParaRPr lang="ko-KR" altLang="en-US" sz="22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14510-71FF-EF92-BB72-951820056174}"/>
              </a:ext>
            </a:extLst>
          </p:cNvPr>
          <p:cNvSpPr txBox="1"/>
          <p:nvPr/>
        </p:nvSpPr>
        <p:spPr>
          <a:xfrm>
            <a:off x="4431673" y="5354460"/>
            <a:ext cx="3327961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2023.11.27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35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CD1087-6E16-36A3-F2B1-945459513403}"/>
              </a:ext>
            </a:extLst>
          </p:cNvPr>
          <p:cNvSpPr txBox="1"/>
          <p:nvPr/>
        </p:nvSpPr>
        <p:spPr>
          <a:xfrm>
            <a:off x="746667" y="2992887"/>
            <a:ext cx="10020652" cy="87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Thank you</a:t>
            </a:r>
            <a:endParaRPr lang="ko-KR" altLang="en-US" sz="4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84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83E885F-1815-AF25-405A-949DF6DC0AD8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</a:t>
            </a:r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8304149-7C1D-FB09-FFC4-9315ACBC5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 model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10E279-9CAF-AA14-FFA3-AF2D368DF3DB}"/>
              </a:ext>
            </a:extLst>
          </p:cNvPr>
          <p:cNvCxnSpPr>
            <a:cxnSpLocks/>
          </p:cNvCxnSpPr>
          <p:nvPr/>
        </p:nvCxnSpPr>
        <p:spPr>
          <a:xfrm>
            <a:off x="5270643" y="942802"/>
            <a:ext cx="0" cy="5447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9EF46CFC-EB9B-37CE-3BAF-8BAD146DC31A}"/>
              </a:ext>
            </a:extLst>
          </p:cNvPr>
          <p:cNvSpPr/>
          <p:nvPr/>
        </p:nvSpPr>
        <p:spPr>
          <a:xfrm rot="5400000">
            <a:off x="8041460" y="4297549"/>
            <a:ext cx="587439" cy="1001485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5D853A-96CA-243A-E92D-E7DB25BA54F8}"/>
              </a:ext>
            </a:extLst>
          </p:cNvPr>
          <p:cNvGrpSpPr/>
          <p:nvPr/>
        </p:nvGrpSpPr>
        <p:grpSpPr>
          <a:xfrm>
            <a:off x="325172" y="1755751"/>
            <a:ext cx="4803404" cy="3965757"/>
            <a:chOff x="325172" y="1537637"/>
            <a:chExt cx="4803404" cy="39657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567A3D-492D-F658-0B8E-F33FA98D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45" y="1537637"/>
              <a:ext cx="4801631" cy="34057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10B0D-D9DB-BD44-E7F7-5122D9AE6820}"/>
                </a:ext>
              </a:extLst>
            </p:cNvPr>
            <p:cNvSpPr txBox="1"/>
            <p:nvPr/>
          </p:nvSpPr>
          <p:spPr>
            <a:xfrm>
              <a:off x="325172" y="5134062"/>
              <a:ext cx="4801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[Problem model : 2 point contact]</a:t>
              </a:r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F058ED-8B55-0D19-97EC-690075A39FA4}"/>
                  </a:ext>
                </a:extLst>
              </p:cNvPr>
              <p:cNvSpPr txBox="1"/>
              <p:nvPr/>
            </p:nvSpPr>
            <p:spPr>
              <a:xfrm>
                <a:off x="5412711" y="800189"/>
                <a:ext cx="6264762" cy="3445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Two point contact condition of motor case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Considered forces</a:t>
                </a: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Tension of motor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pPr marL="342900" indent="-342900">
                  <a:lnSpc>
                    <a:spcPct val="200000"/>
                  </a:lnSpc>
                  <a:buAutoNum type="arabicParenR"/>
                </a:pPr>
                <a:r>
                  <a:rPr lang="en-US" altLang="ko-KR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Four forces applied on upper brackets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𝑚𝑎𝑖𝑛</m:t>
                        </m:r>
                      </m:sub>
                    </m:sSub>
                  </m:oMath>
                </a14:m>
                <a:endPara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=7∙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≅5.2074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=732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𝑚𝑎𝑖𝑛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=1.39[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F058ED-8B55-0D19-97EC-690075A3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711" y="800189"/>
                <a:ext cx="6264762" cy="3445302"/>
              </a:xfrm>
              <a:prstGeom prst="rect">
                <a:avLst/>
              </a:prstGeom>
              <a:blipFill>
                <a:blip r:embed="rId4"/>
                <a:stretch>
                  <a:fillRect l="-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B976DAB-1A69-2F7F-A656-19390B6C1744}"/>
              </a:ext>
            </a:extLst>
          </p:cNvPr>
          <p:cNvSpPr txBox="1"/>
          <p:nvPr/>
        </p:nvSpPr>
        <p:spPr>
          <a:xfrm>
            <a:off x="5587070" y="5224730"/>
            <a:ext cx="6090403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Chain loosening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Rear frame displacement problem</a:t>
            </a:r>
          </a:p>
        </p:txBody>
      </p:sp>
    </p:spTree>
    <p:extLst>
      <p:ext uri="{BB962C8B-B14F-4D97-AF65-F5344CB8AC3E}">
        <p14:creationId xmlns:p14="http://schemas.microsoft.com/office/powerpoint/2010/main" val="188137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CEB637-27BB-48C9-2BEA-8C9F9EA80F34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</a:t>
            </a:r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79607D-6000-2763-1368-7084ECFD5FA1}"/>
              </a:ext>
            </a:extLst>
          </p:cNvPr>
          <p:cNvGrpSpPr/>
          <p:nvPr/>
        </p:nvGrpSpPr>
        <p:grpSpPr>
          <a:xfrm>
            <a:off x="347244" y="1848030"/>
            <a:ext cx="4803404" cy="3965757"/>
            <a:chOff x="325172" y="1537637"/>
            <a:chExt cx="4803404" cy="39657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21BAD5-4793-2260-9E61-AF697B8CC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45" y="1537637"/>
              <a:ext cx="4801631" cy="3405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125450-8C49-5C5E-97BA-F546E8DAA8EF}"/>
                </a:ext>
              </a:extLst>
            </p:cNvPr>
            <p:cNvSpPr txBox="1"/>
            <p:nvPr/>
          </p:nvSpPr>
          <p:spPr>
            <a:xfrm>
              <a:off x="325172" y="5134062"/>
              <a:ext cx="4801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[Problem model : 2 point contact]</a:t>
              </a:r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A4E377-E450-465D-2935-E20960CB16FE}"/>
              </a:ext>
            </a:extLst>
          </p:cNvPr>
          <p:cNvCxnSpPr>
            <a:cxnSpLocks/>
          </p:cNvCxnSpPr>
          <p:nvPr/>
        </p:nvCxnSpPr>
        <p:spPr>
          <a:xfrm>
            <a:off x="5270643" y="942802"/>
            <a:ext cx="0" cy="5447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69082F97-6C72-FC47-ECD6-A07E2B992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Material of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98234BB0-2182-A266-E526-39CD024959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7598869"/>
                  </p:ext>
                </p:extLst>
              </p:nvPr>
            </p:nvGraphicFramePr>
            <p:xfrm>
              <a:off x="5488264" y="1483064"/>
              <a:ext cx="6491211" cy="46414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3737">
                      <a:extLst>
                        <a:ext uri="{9D8B030D-6E8A-4147-A177-3AD203B41FA5}">
                          <a16:colId xmlns:a16="http://schemas.microsoft.com/office/drawing/2014/main" val="1767393179"/>
                        </a:ext>
                      </a:extLst>
                    </a:gridCol>
                    <a:gridCol w="2163737">
                      <a:extLst>
                        <a:ext uri="{9D8B030D-6E8A-4147-A177-3AD203B41FA5}">
                          <a16:colId xmlns:a16="http://schemas.microsoft.com/office/drawing/2014/main" val="1200077252"/>
                        </a:ext>
                      </a:extLst>
                    </a:gridCol>
                    <a:gridCol w="2163737">
                      <a:extLst>
                        <a:ext uri="{9D8B030D-6E8A-4147-A177-3AD203B41FA5}">
                          <a16:colId xmlns:a16="http://schemas.microsoft.com/office/drawing/2014/main" val="3358380977"/>
                        </a:ext>
                      </a:extLst>
                    </a:gridCol>
                  </a:tblGrid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Component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Material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Main properties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159602"/>
                      </a:ext>
                    </a:extLst>
                  </a:tr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Main body (frame)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𝐸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=205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𝐺𝑃𝑎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=320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𝑀𝑃𝑎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=540 [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𝑀𝑃𝑎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6794035"/>
                      </a:ext>
                    </a:extLst>
                  </a:tr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Chain sprocket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 </a:t>
                          </a:r>
                        </a:p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rgbClr val="FF0000"/>
                              </a:solidFill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Induction hardening</a:t>
                          </a:r>
                        </a:p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rgbClr val="FF0000"/>
                              </a:solidFill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Anodized</a:t>
                          </a:r>
                          <a:endParaRPr lang="ko-KR" altLang="en-US" sz="1500" dirty="0">
                            <a:solidFill>
                              <a:srgbClr val="FF0000"/>
                            </a:solidFill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Much higher than frame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160384"/>
                      </a:ext>
                    </a:extLst>
                  </a:tr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LSD, motor case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AL6061-T6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𝐸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=70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𝐺𝑃𝑎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=276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𝑀𝑃𝑎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=310 [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𝑀𝑃𝑎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9984185"/>
                      </a:ext>
                    </a:extLst>
                  </a:tr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Bracket (case – frame)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𝐸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=205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𝐺𝑃𝑎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=320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𝑀𝑃𝑎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=540 [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𝑀𝑃𝑎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728973"/>
                      </a:ext>
                    </a:extLst>
                  </a:tr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Other components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Structural steel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𝐸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=200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𝐺𝑃𝑎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=250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𝑀𝑃𝑎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ko-KR" sz="1500" b="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  <a:ea typeface="현대하모니 L" panose="02020603020101020101" pitchFamily="18" charset="-127"/>
                                      </a:rPr>
                                      <m:t>𝑢𝑡</m:t>
                                    </m:r>
                                  </m:sub>
                                </m:sSub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=400 [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𝑀𝑃𝑎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  <a:ea typeface="현대하모니 L" panose="02020603020101020101" pitchFamily="18" charset="-127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50548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98234BB0-2182-A266-E526-39CD024959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7598869"/>
                  </p:ext>
                </p:extLst>
              </p:nvPr>
            </p:nvGraphicFramePr>
            <p:xfrm>
              <a:off x="5488264" y="1483064"/>
              <a:ext cx="6491211" cy="46414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3737">
                      <a:extLst>
                        <a:ext uri="{9D8B030D-6E8A-4147-A177-3AD203B41FA5}">
                          <a16:colId xmlns:a16="http://schemas.microsoft.com/office/drawing/2014/main" val="1767393179"/>
                        </a:ext>
                      </a:extLst>
                    </a:gridCol>
                    <a:gridCol w="2163737">
                      <a:extLst>
                        <a:ext uri="{9D8B030D-6E8A-4147-A177-3AD203B41FA5}">
                          <a16:colId xmlns:a16="http://schemas.microsoft.com/office/drawing/2014/main" val="1200077252"/>
                        </a:ext>
                      </a:extLst>
                    </a:gridCol>
                    <a:gridCol w="2163737">
                      <a:extLst>
                        <a:ext uri="{9D8B030D-6E8A-4147-A177-3AD203B41FA5}">
                          <a16:colId xmlns:a16="http://schemas.microsoft.com/office/drawing/2014/main" val="3358380977"/>
                        </a:ext>
                      </a:extLst>
                    </a:gridCol>
                  </a:tblGrid>
                  <a:tr h="68335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Component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Material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b="1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Main properties</a:t>
                          </a:r>
                          <a:endParaRPr lang="ko-KR" altLang="en-US" sz="1500" b="1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4159602"/>
                      </a:ext>
                    </a:extLst>
                  </a:tr>
                  <a:tr h="7952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Main body (frame)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3" t="-86260" r="-563" b="-402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6794035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Chain sprocket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 </a:t>
                          </a:r>
                        </a:p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rgbClr val="FF0000"/>
                              </a:solidFill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Induction hardening</a:t>
                          </a:r>
                        </a:p>
                        <a:p>
                          <a:pPr algn="ctr" latinLnBrk="1"/>
                          <a:r>
                            <a:rPr lang="en-US" altLang="ko-KR" sz="1500" dirty="0">
                              <a:solidFill>
                                <a:srgbClr val="FF0000"/>
                              </a:solidFill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Anodized</a:t>
                          </a:r>
                          <a:endParaRPr lang="ko-KR" altLang="en-US" sz="1500" dirty="0">
                            <a:solidFill>
                              <a:srgbClr val="FF0000"/>
                            </a:solidFill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Much higher than frame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0160384"/>
                      </a:ext>
                    </a:extLst>
                  </a:tr>
                  <a:tr h="7952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LSD, motor case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AL6061-T6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3" t="-283206" r="-563" b="-205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9984185"/>
                      </a:ext>
                    </a:extLst>
                  </a:tr>
                  <a:tr h="7952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Bracket (case – frame)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SM45C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3" t="-386154" r="-563" b="-10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7728973"/>
                      </a:ext>
                    </a:extLst>
                  </a:tr>
                  <a:tr h="79521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Other components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500" dirty="0">
                              <a:latin typeface="현대하모니 L" panose="02020603020101020101" pitchFamily="18" charset="-127"/>
                              <a:ea typeface="현대하모니 L" panose="02020603020101020101" pitchFamily="18" charset="-127"/>
                            </a:rPr>
                            <a:t>Structural steel</a:t>
                          </a:r>
                          <a:endParaRPr lang="ko-KR" altLang="en-US" sz="1500" dirty="0">
                            <a:latin typeface="현대하모니 L" panose="02020603020101020101" pitchFamily="18" charset="-127"/>
                            <a:ea typeface="현대하모니 L" panose="02020603020101020101" pitchFamily="18" charset="-12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563" t="-482443" r="-563" b="-61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0548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FAB4273-ED55-6F20-C325-786BCA1EC62E}"/>
              </a:ext>
            </a:extLst>
          </p:cNvPr>
          <p:cNvSpPr txBox="1"/>
          <p:nvPr/>
        </p:nvSpPr>
        <p:spPr>
          <a:xfrm>
            <a:off x="5440973" y="1051685"/>
            <a:ext cx="48553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Table 1. Material of each component</a:t>
            </a:r>
            <a:endParaRPr lang="ko-KR" altLang="en-US" sz="15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31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265A8-7FA1-3E43-A8C0-21437780DA4E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</a:t>
            </a:r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CD94FCB-4B91-FEAC-A7C0-D8E8E78B5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 condition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04FCBB8-ECFA-0B75-8319-BA975D5967AB}"/>
              </a:ext>
            </a:extLst>
          </p:cNvPr>
          <p:cNvGrpSpPr/>
          <p:nvPr/>
        </p:nvGrpSpPr>
        <p:grpSpPr>
          <a:xfrm>
            <a:off x="422745" y="927280"/>
            <a:ext cx="11552670" cy="5703095"/>
            <a:chOff x="422745" y="949052"/>
            <a:chExt cx="11552670" cy="57030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0EB8856-099A-C9B1-E300-AC8FD44F8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745" y="1585522"/>
              <a:ext cx="6558738" cy="50666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AEDE66-E9A7-70FC-D242-EEA3D0288B0C}"/>
                </a:ext>
              </a:extLst>
            </p:cNvPr>
            <p:cNvSpPr txBox="1"/>
            <p:nvPr/>
          </p:nvSpPr>
          <p:spPr>
            <a:xfrm>
              <a:off x="7163930" y="949052"/>
              <a:ext cx="4811485" cy="3362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u="sng" dirty="0"/>
                <a:t>Considered force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Tension on the chain sprockets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Influence of gravity &amp; acceleration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Suspension &amp; main force of upper frame</a:t>
              </a:r>
            </a:p>
            <a:p>
              <a:pPr>
                <a:lnSpc>
                  <a:spcPct val="150000"/>
                </a:lnSpc>
              </a:pPr>
              <a:r>
                <a:rPr lang="en-US" altLang="ko-KR" u="sng" dirty="0"/>
                <a:t>Boundary condition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Line fixed support (point welding)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Remote displacement (8 point)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   (connecting part : arm – frame)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290D8CF2-A37E-71EC-5EB8-C8E8D15EB95C}"/>
              </a:ext>
            </a:extLst>
          </p:cNvPr>
          <p:cNvSpPr/>
          <p:nvPr/>
        </p:nvSpPr>
        <p:spPr>
          <a:xfrm>
            <a:off x="4495800" y="3032760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B17CD8-D977-319A-4613-6FA682AA5EA2}"/>
              </a:ext>
            </a:extLst>
          </p:cNvPr>
          <p:cNvSpPr/>
          <p:nvPr/>
        </p:nvSpPr>
        <p:spPr>
          <a:xfrm>
            <a:off x="4512743" y="2508444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250BED-092A-050E-9E2E-37E34C85C67B}"/>
              </a:ext>
            </a:extLst>
          </p:cNvPr>
          <p:cNvSpPr/>
          <p:nvPr/>
        </p:nvSpPr>
        <p:spPr>
          <a:xfrm>
            <a:off x="4092344" y="3328476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7465FC-78E1-3EA9-803C-B7A8D57E7CC2}"/>
              </a:ext>
            </a:extLst>
          </p:cNvPr>
          <p:cNvSpPr/>
          <p:nvPr/>
        </p:nvSpPr>
        <p:spPr>
          <a:xfrm>
            <a:off x="4109287" y="2804160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574D8A-A5E1-F4D9-6ECC-D375E73C24D1}"/>
              </a:ext>
            </a:extLst>
          </p:cNvPr>
          <p:cNvSpPr/>
          <p:nvPr/>
        </p:nvSpPr>
        <p:spPr>
          <a:xfrm>
            <a:off x="6355080" y="4175760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C0EC8A-DBA0-9F59-F69E-C4966FE8ED7E}"/>
              </a:ext>
            </a:extLst>
          </p:cNvPr>
          <p:cNvSpPr/>
          <p:nvPr/>
        </p:nvSpPr>
        <p:spPr>
          <a:xfrm>
            <a:off x="6372023" y="3651444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D9A7919-48A2-D147-BB3C-BD324C4C78D6}"/>
              </a:ext>
            </a:extLst>
          </p:cNvPr>
          <p:cNvSpPr/>
          <p:nvPr/>
        </p:nvSpPr>
        <p:spPr>
          <a:xfrm>
            <a:off x="5951624" y="4471476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047D38D-C284-6A28-6DD4-02C07709095D}"/>
              </a:ext>
            </a:extLst>
          </p:cNvPr>
          <p:cNvSpPr/>
          <p:nvPr/>
        </p:nvSpPr>
        <p:spPr>
          <a:xfrm>
            <a:off x="5968567" y="3947160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425F5CA-3636-518D-D2B7-C7FD6FE5A6C3}"/>
              </a:ext>
            </a:extLst>
          </p:cNvPr>
          <p:cNvSpPr/>
          <p:nvPr/>
        </p:nvSpPr>
        <p:spPr>
          <a:xfrm>
            <a:off x="10850880" y="3557076"/>
            <a:ext cx="213360" cy="22860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8FE0B2-1225-E4FE-E60A-236395E06CD0}"/>
              </a:ext>
            </a:extLst>
          </p:cNvPr>
          <p:cNvCxnSpPr>
            <a:cxnSpLocks/>
          </p:cNvCxnSpPr>
          <p:nvPr/>
        </p:nvCxnSpPr>
        <p:spPr>
          <a:xfrm flipH="1">
            <a:off x="2453640" y="3825241"/>
            <a:ext cx="53340" cy="125729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3CB204-753D-C667-7311-E6096B621480}"/>
              </a:ext>
            </a:extLst>
          </p:cNvPr>
          <p:cNvCxnSpPr>
            <a:cxnSpLocks/>
          </p:cNvCxnSpPr>
          <p:nvPr/>
        </p:nvCxnSpPr>
        <p:spPr>
          <a:xfrm flipH="1">
            <a:off x="4785360" y="5119176"/>
            <a:ext cx="53340" cy="125729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A3B1E9E-233E-CD6A-2240-3A077B566090}"/>
              </a:ext>
            </a:extLst>
          </p:cNvPr>
          <p:cNvCxnSpPr>
            <a:cxnSpLocks/>
          </p:cNvCxnSpPr>
          <p:nvPr/>
        </p:nvCxnSpPr>
        <p:spPr>
          <a:xfrm flipV="1">
            <a:off x="4812030" y="3261360"/>
            <a:ext cx="2487932" cy="233934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ED0702D4-370D-EB78-CA33-99F3CAC0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330" y="4404360"/>
            <a:ext cx="3365550" cy="22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DB0659-463F-0083-2C5A-3DF4F83F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5" y="1734814"/>
            <a:ext cx="3742783" cy="3354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CD010-5C5E-CB1E-B576-16C358D417E9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Problem</a:t>
            </a:r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CEF2130-4CEC-35C4-E16D-CC05A7CBD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15" y="98589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 result</a:t>
            </a:r>
            <a:endParaRPr lang="en-US" altLang="ko-KR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21E019-F3FE-DCBF-AF46-F242907E4960}"/>
              </a:ext>
            </a:extLst>
          </p:cNvPr>
          <p:cNvGrpSpPr/>
          <p:nvPr/>
        </p:nvGrpSpPr>
        <p:grpSpPr>
          <a:xfrm>
            <a:off x="349956" y="5994555"/>
            <a:ext cx="8264726" cy="323165"/>
            <a:chOff x="317299" y="6197105"/>
            <a:chExt cx="8264726" cy="3231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CE1AD-E719-B676-3A69-0AC5BABF6B78}"/>
                </a:ext>
              </a:extLst>
            </p:cNvPr>
            <p:cNvSpPr/>
            <p:nvPr/>
          </p:nvSpPr>
          <p:spPr>
            <a:xfrm rot="10800000">
              <a:off x="317299" y="6273305"/>
              <a:ext cx="758899" cy="1751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F9CF4-545A-AA48-4545-C848506C02B4}"/>
                </a:ext>
              </a:extLst>
            </p:cNvPr>
            <p:cNvSpPr txBox="1"/>
            <p:nvPr/>
          </p:nvSpPr>
          <p:spPr>
            <a:xfrm>
              <a:off x="1133475" y="6197105"/>
              <a:ext cx="74485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: Parts suspected of yielding during actual operation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90F7EB-3ABD-E158-443F-3088A11E3E9B}"/>
              </a:ext>
            </a:extLst>
          </p:cNvPr>
          <p:cNvGrpSpPr/>
          <p:nvPr/>
        </p:nvGrpSpPr>
        <p:grpSpPr>
          <a:xfrm>
            <a:off x="148445" y="1736314"/>
            <a:ext cx="11776856" cy="3842250"/>
            <a:chOff x="148444" y="1736315"/>
            <a:chExt cx="11824307" cy="38262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2D31752-350B-0059-BE1F-0814AF0BA22F}"/>
                </a:ext>
              </a:extLst>
            </p:cNvPr>
            <p:cNvGrpSpPr/>
            <p:nvPr/>
          </p:nvGrpSpPr>
          <p:grpSpPr>
            <a:xfrm>
              <a:off x="148444" y="5213172"/>
              <a:ext cx="11824307" cy="349434"/>
              <a:chOff x="272616" y="5501857"/>
              <a:chExt cx="11824307" cy="37024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486544-5B63-F3F7-E344-D314DB3B6F66}"/>
                  </a:ext>
                </a:extLst>
              </p:cNvPr>
              <p:cNvGrpSpPr/>
              <p:nvPr/>
            </p:nvGrpSpPr>
            <p:grpSpPr>
              <a:xfrm>
                <a:off x="272616" y="5501857"/>
                <a:ext cx="7738870" cy="370247"/>
                <a:chOff x="422745" y="5083728"/>
                <a:chExt cx="8029205" cy="323165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768855E-7B4B-5CD2-DA3D-0081A79CC7C1}"/>
                    </a:ext>
                  </a:extLst>
                </p:cNvPr>
                <p:cNvSpPr txBox="1"/>
                <p:nvPr/>
              </p:nvSpPr>
              <p:spPr>
                <a:xfrm>
                  <a:off x="422745" y="5083728"/>
                  <a:ext cx="4012055" cy="282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b="1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[Equivalent stress]</a:t>
                  </a:r>
                  <a:endParaRPr lang="ko-KR" altLang="en-US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9A49CB-E5C8-9154-3DFB-BD385E5D1871}"/>
                    </a:ext>
                  </a:extLst>
                </p:cNvPr>
                <p:cNvSpPr txBox="1"/>
                <p:nvPr/>
              </p:nvSpPr>
              <p:spPr>
                <a:xfrm>
                  <a:off x="4434800" y="5083728"/>
                  <a:ext cx="401715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b="1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[Equivalent stress]</a:t>
                  </a:r>
                  <a:endParaRPr lang="ko-KR" altLang="en-US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12D247-9B17-E8C4-ACFB-2EFA0182C2DB}"/>
                  </a:ext>
                </a:extLst>
              </p:cNvPr>
              <p:cNvSpPr txBox="1"/>
              <p:nvPr/>
            </p:nvSpPr>
            <p:spPr>
              <a:xfrm>
                <a:off x="8006576" y="5501860"/>
                <a:ext cx="409034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[Result animation : scaled view ]</a:t>
                </a:r>
                <a:endParaRPr lang="ko-KR" altLang="en-US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890BAA-E664-218A-3693-801DD54F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425" y="1736315"/>
              <a:ext cx="3866979" cy="33290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9638CA-9112-A5B2-3D5D-CEA3D908E76D}"/>
                </a:ext>
              </a:extLst>
            </p:cNvPr>
            <p:cNvSpPr/>
            <p:nvPr/>
          </p:nvSpPr>
          <p:spPr>
            <a:xfrm rot="19409246">
              <a:off x="1641397" y="3985595"/>
              <a:ext cx="880655" cy="1144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F80610C-3FF0-407E-A72B-D598D31974FD}"/>
                </a:ext>
              </a:extLst>
            </p:cNvPr>
            <p:cNvSpPr/>
            <p:nvPr/>
          </p:nvSpPr>
          <p:spPr>
            <a:xfrm rot="12921015">
              <a:off x="2613097" y="3400269"/>
              <a:ext cx="1292299" cy="89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스크린샷, 사각형이(가) 표시된 사진&#10;&#10;자동 생성된 설명">
              <a:extLst>
                <a:ext uri="{FF2B5EF4-FFF2-40B4-BE49-F238E27FC236}">
                  <a16:creationId xmlns:a16="http://schemas.microsoft.com/office/drawing/2014/main" id="{985EF1F6-D6F0-B0DC-1C2A-9E41A52A7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37" r="11397"/>
            <a:stretch/>
          </p:blipFill>
          <p:spPr>
            <a:xfrm>
              <a:off x="7882404" y="1749717"/>
              <a:ext cx="3992297" cy="332520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DA1FBD-A3BA-A159-E172-082CBB99378B}"/>
                  </a:ext>
                </a:extLst>
              </p:cNvPr>
              <p:cNvSpPr txBox="1"/>
              <p:nvPr/>
            </p:nvSpPr>
            <p:spPr>
              <a:xfrm>
                <a:off x="295527" y="6400799"/>
                <a:ext cx="54739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Stress value: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488 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𝑀𝑃𝑎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, 354 [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DA1FBD-A3BA-A159-E172-082CBB993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7" y="6400799"/>
                <a:ext cx="5473901" cy="323165"/>
              </a:xfrm>
              <a:prstGeom prst="rect">
                <a:avLst/>
              </a:prstGeom>
              <a:blipFill>
                <a:blip r:embed="rId6"/>
                <a:stretch>
                  <a:fillRect l="-445" t="-3774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1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709C6C8-9406-F1C0-2F5D-A9452D323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Development plan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7B1CE6-AA9B-F710-AAD8-CDAFC93EFBD3}"/>
              </a:ext>
            </a:extLst>
          </p:cNvPr>
          <p:cNvGrpSpPr/>
          <p:nvPr/>
        </p:nvGrpSpPr>
        <p:grpSpPr>
          <a:xfrm>
            <a:off x="422745" y="1790258"/>
            <a:ext cx="5339700" cy="4446641"/>
            <a:chOff x="422745" y="1790258"/>
            <a:chExt cx="5339700" cy="444664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5F92D6C-B1EE-858B-D7B8-0F521821FC21}"/>
                </a:ext>
              </a:extLst>
            </p:cNvPr>
            <p:cNvGrpSpPr/>
            <p:nvPr/>
          </p:nvGrpSpPr>
          <p:grpSpPr>
            <a:xfrm>
              <a:off x="422745" y="1790258"/>
              <a:ext cx="5339700" cy="4446641"/>
              <a:chOff x="325172" y="1537637"/>
              <a:chExt cx="4803404" cy="396575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264DEAC-6244-A144-FBB7-8445F40BB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945" y="1537637"/>
                <a:ext cx="4801631" cy="340573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A1B0F5-D3FF-FFC5-4878-F8C961CD8E54}"/>
                  </a:ext>
                </a:extLst>
              </p:cNvPr>
              <p:cNvSpPr txBox="1"/>
              <p:nvPr/>
            </p:nvSpPr>
            <p:spPr>
              <a:xfrm>
                <a:off x="325172" y="5134062"/>
                <a:ext cx="4801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[Problem model : 2 point contact]</a:t>
                </a:r>
                <a:endParaRPr lang="ko-KR" altLang="en-US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F39A5-90A2-2829-4575-BB2A84B064C6}"/>
                </a:ext>
              </a:extLst>
            </p:cNvPr>
            <p:cNvSpPr txBox="1"/>
            <p:nvPr/>
          </p:nvSpPr>
          <p:spPr>
            <a:xfrm>
              <a:off x="2717321" y="4347713"/>
              <a:ext cx="1759788" cy="8626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A106ED-96D2-CFF9-622C-359BFA767830}"/>
                </a:ext>
              </a:extLst>
            </p:cNvPr>
            <p:cNvSpPr txBox="1"/>
            <p:nvPr/>
          </p:nvSpPr>
          <p:spPr>
            <a:xfrm>
              <a:off x="2274498" y="3268291"/>
              <a:ext cx="365185" cy="8626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4C8B2B-0451-CCBC-31B4-C03C9B393DF0}"/>
              </a:ext>
            </a:extLst>
          </p:cNvPr>
          <p:cNvCxnSpPr>
            <a:cxnSpLocks/>
          </p:cNvCxnSpPr>
          <p:nvPr/>
        </p:nvCxnSpPr>
        <p:spPr>
          <a:xfrm>
            <a:off x="5822734" y="1029067"/>
            <a:ext cx="0" cy="5447724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0862CB-F323-3992-0A4F-E3FCE4777C43}"/>
              </a:ext>
            </a:extLst>
          </p:cNvPr>
          <p:cNvSpPr txBox="1"/>
          <p:nvPr/>
        </p:nvSpPr>
        <p:spPr>
          <a:xfrm>
            <a:off x="5999307" y="757057"/>
            <a:ext cx="6264762" cy="22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Problems occurred in the two point model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Horizontal rotation of motor due to tension</a:t>
            </a:r>
          </a:p>
          <a:p>
            <a:pPr marL="342900" indent="-342900">
              <a:lnSpc>
                <a:spcPct val="200000"/>
              </a:lnSpc>
              <a:buAutoNum type="arabicParenR" startAt="2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Displacement of rear part due to tension</a:t>
            </a:r>
          </a:p>
          <a:p>
            <a:pPr marL="342900" indent="-342900">
              <a:lnSpc>
                <a:spcPct val="200000"/>
              </a:lnSpc>
              <a:buAutoNum type="arabicParenR" startAt="2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Probability of material yield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5148D570-0806-4A76-0492-7DA0EFB73699}"/>
              </a:ext>
            </a:extLst>
          </p:cNvPr>
          <p:cNvSpPr/>
          <p:nvPr/>
        </p:nvSpPr>
        <p:spPr>
          <a:xfrm rot="5400000">
            <a:off x="8251185" y="2958467"/>
            <a:ext cx="587439" cy="1001485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3253B-9864-CD92-3C76-6099D3BCF414}"/>
              </a:ext>
            </a:extLst>
          </p:cNvPr>
          <p:cNvSpPr txBox="1"/>
          <p:nvPr/>
        </p:nvSpPr>
        <p:spPr>
          <a:xfrm>
            <a:off x="6096000" y="3752929"/>
            <a:ext cx="6264762" cy="22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Development plans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Need one more point contact of the motor case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Need more frame considering the displacement of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rear part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04001-EF9A-D2F2-E55E-519B5B4C756D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Developing process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0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4211E9-A7EE-ED2E-BE9A-D77EA4FA3493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Developing process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CD906492-5B10-E5E1-D5FC-EAE0C81F1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Developed model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EE2195-7AAD-EA6D-1F90-EC89D6E51A5E}"/>
              </a:ext>
            </a:extLst>
          </p:cNvPr>
          <p:cNvGrpSpPr/>
          <p:nvPr/>
        </p:nvGrpSpPr>
        <p:grpSpPr>
          <a:xfrm>
            <a:off x="422745" y="1949441"/>
            <a:ext cx="4803404" cy="3965757"/>
            <a:chOff x="325172" y="1537637"/>
            <a:chExt cx="4803404" cy="39657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B047EE-7EAF-2BF3-074D-D8A831AE3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45" y="1537637"/>
              <a:ext cx="4801631" cy="34057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7DE895-550E-6922-C732-7F63587B23E0}"/>
                </a:ext>
              </a:extLst>
            </p:cNvPr>
            <p:cNvSpPr txBox="1"/>
            <p:nvPr/>
          </p:nvSpPr>
          <p:spPr>
            <a:xfrm>
              <a:off x="325172" y="5134062"/>
              <a:ext cx="4801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[Problem model]</a:t>
              </a:r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D0ABA99D-2FAE-E528-806F-0F6BE2AA01B5}"/>
              </a:ext>
            </a:extLst>
          </p:cNvPr>
          <p:cNvSpPr/>
          <p:nvPr/>
        </p:nvSpPr>
        <p:spPr>
          <a:xfrm>
            <a:off x="5680009" y="3008801"/>
            <a:ext cx="587439" cy="1001485"/>
          </a:xfrm>
          <a:prstGeom prst="chevron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63E520-BEFB-9126-1D36-A172B779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24" y="1949441"/>
            <a:ext cx="5267673" cy="3452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249A49-1E3B-DE54-9721-FE7FE2F566A1}"/>
              </a:ext>
            </a:extLst>
          </p:cNvPr>
          <p:cNvSpPr txBox="1"/>
          <p:nvPr/>
        </p:nvSpPr>
        <p:spPr>
          <a:xfrm>
            <a:off x="6393024" y="5545866"/>
            <a:ext cx="5267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[Developed model]</a:t>
            </a:r>
            <a:endParaRPr lang="ko-KR" altLang="en-US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F08A4-A70E-4A1C-B49E-3B8C5342E491}"/>
              </a:ext>
            </a:extLst>
          </p:cNvPr>
          <p:cNvSpPr txBox="1"/>
          <p:nvPr/>
        </p:nvSpPr>
        <p:spPr>
          <a:xfrm>
            <a:off x="8392270" y="3295937"/>
            <a:ext cx="370731" cy="5031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531E0-8443-481C-3AA3-B2326C2DCF22}"/>
              </a:ext>
            </a:extLst>
          </p:cNvPr>
          <p:cNvSpPr txBox="1"/>
          <p:nvPr/>
        </p:nvSpPr>
        <p:spPr>
          <a:xfrm>
            <a:off x="8656129" y="4010286"/>
            <a:ext cx="1935671" cy="7794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93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40C76-B417-3E0B-2AD5-0B0056893699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Developing process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9198177-CA91-B13E-3BE3-BFC32AB96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Analysis result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B2B580-3978-3D5C-5A1F-CAE3C42F1D4B}"/>
              </a:ext>
            </a:extLst>
          </p:cNvPr>
          <p:cNvGrpSpPr/>
          <p:nvPr/>
        </p:nvGrpSpPr>
        <p:grpSpPr>
          <a:xfrm>
            <a:off x="466290" y="1692652"/>
            <a:ext cx="7425853" cy="3739319"/>
            <a:chOff x="466290" y="1692652"/>
            <a:chExt cx="7935255" cy="37963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F5C4A95-4EB0-5C36-9F70-6FCA37D4DE0E}"/>
                </a:ext>
              </a:extLst>
            </p:cNvPr>
            <p:cNvGrpSpPr/>
            <p:nvPr/>
          </p:nvGrpSpPr>
          <p:grpSpPr>
            <a:xfrm>
              <a:off x="466290" y="1692652"/>
              <a:ext cx="3967628" cy="3771978"/>
              <a:chOff x="422745" y="1681765"/>
              <a:chExt cx="4584685" cy="40790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68DDD6-B980-B6E4-B80F-7FA7550E21A4}"/>
                  </a:ext>
                </a:extLst>
              </p:cNvPr>
              <p:cNvSpPr txBox="1"/>
              <p:nvPr/>
            </p:nvSpPr>
            <p:spPr>
              <a:xfrm>
                <a:off x="422745" y="5437633"/>
                <a:ext cx="458468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[Equivalent stress]</a:t>
                </a:r>
                <a:endParaRPr lang="ko-KR" altLang="en-US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75B152A-C107-4A8A-C06E-6D4A29262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746" y="1681765"/>
                <a:ext cx="4584684" cy="3610536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2571FA-B9C5-CB7C-38D7-B1335F2D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917" y="1692652"/>
              <a:ext cx="3967628" cy="33387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4ACBC0-FF9D-2A41-A91C-FD512716B983}"/>
                </a:ext>
              </a:extLst>
            </p:cNvPr>
            <p:cNvSpPr txBox="1"/>
            <p:nvPr/>
          </p:nvSpPr>
          <p:spPr>
            <a:xfrm>
              <a:off x="4433917" y="5165792"/>
              <a:ext cx="39676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[Equivalent stress]</a:t>
              </a:r>
              <a:endParaRPr lang="ko-KR" altLang="en-US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E3D09E04-CBF3-8E18-DBC7-FD633A5A6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7528"/>
          <a:stretch/>
        </p:blipFill>
        <p:spPr>
          <a:xfrm>
            <a:off x="7892142" y="1692650"/>
            <a:ext cx="3995058" cy="3288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A28710-05E1-BD56-1488-28CCF8BE1A79}"/>
              </a:ext>
            </a:extLst>
          </p:cNvPr>
          <p:cNvSpPr txBox="1"/>
          <p:nvPr/>
        </p:nvSpPr>
        <p:spPr>
          <a:xfrm>
            <a:off x="7892142" y="5125700"/>
            <a:ext cx="39950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[Result animation : scaled view ]</a:t>
            </a:r>
            <a:endParaRPr lang="ko-KR" altLang="en-US" sz="15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BF7EFE-5191-C653-5BA5-7456F0473985}"/>
                  </a:ext>
                </a:extLst>
              </p:cNvPr>
              <p:cNvSpPr txBox="1"/>
              <p:nvPr/>
            </p:nvSpPr>
            <p:spPr>
              <a:xfrm>
                <a:off x="295527" y="6400799"/>
                <a:ext cx="54739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Stress value: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97 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𝑀𝑃𝑎</m:t>
                        </m:r>
                      </m:e>
                    </m:d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, 145 [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sz="1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BF7EFE-5191-C653-5BA5-7456F0473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27" y="6400799"/>
                <a:ext cx="5473901" cy="323165"/>
              </a:xfrm>
              <a:prstGeom prst="rect">
                <a:avLst/>
              </a:prstGeom>
              <a:blipFill>
                <a:blip r:embed="rId6"/>
                <a:stretch>
                  <a:fillRect l="-445" t="-3774" b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6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32AA40-1AB0-339F-1F62-F3BCF720522B}"/>
              </a:ext>
            </a:extLst>
          </p:cNvPr>
          <p:cNvSpPr txBox="1"/>
          <p:nvPr/>
        </p:nvSpPr>
        <p:spPr>
          <a:xfrm>
            <a:off x="263781" y="205853"/>
            <a:ext cx="60036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456704" latinLnBrk="0"/>
            <a:r>
              <a:rPr lang="ko-KR" altLang="en-US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▣ </a:t>
            </a:r>
            <a:r>
              <a:rPr lang="en-US" altLang="ko-KR" sz="2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Next plan</a:t>
            </a:r>
            <a:endParaRPr lang="ko-KR" altLang="en-US" sz="2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05F71C4-F664-1A64-C810-D03D58F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45" y="942802"/>
            <a:ext cx="3553354" cy="432048"/>
          </a:xfrm>
          <a:prstGeom prst="roundRect">
            <a:avLst/>
          </a:prstGeom>
          <a:solidFill>
            <a:srgbClr val="015B9A"/>
          </a:solidFill>
          <a:ln w="3175" cap="flat" cmpd="sng" algn="ctr">
            <a:noFill/>
            <a:prstDash val="solid"/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36000" bIns="36000" anchor="ctr"/>
          <a:lstStyle/>
          <a:p>
            <a:pPr algn="ctr"/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14</a:t>
            </a:r>
            <a:r>
              <a:rPr lang="en-US" altLang="ko-KR" kern="0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th</a:t>
            </a:r>
            <a:r>
              <a:rPr lang="en-US" altLang="ko-KR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  <a:cs typeface="함초롬바탕" panose="02030604000101010101" pitchFamily="18" charset="-127"/>
              </a:rPr>
              <a:t> week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5E971-D7EF-144B-712B-2F053E203B1A}"/>
              </a:ext>
            </a:extLst>
          </p:cNvPr>
          <p:cNvSpPr txBox="1"/>
          <p:nvPr/>
        </p:nvSpPr>
        <p:spPr>
          <a:xfrm>
            <a:off x="422745" y="1600200"/>
            <a:ext cx="1154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Fatigue analysis (life &amp; safety factor)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Apply boundary condition &amp; connection those are closer to reality</a:t>
            </a:r>
          </a:p>
        </p:txBody>
      </p:sp>
    </p:spTree>
    <p:extLst>
      <p:ext uri="{BB962C8B-B14F-4D97-AF65-F5344CB8AC3E}">
        <p14:creationId xmlns:p14="http://schemas.microsoft.com/office/powerpoint/2010/main" val="22280973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6mI3UciUuZyJerjjg5h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12241</TotalTime>
  <Words>1082</Words>
  <Application>Microsoft Office PowerPoint</Application>
  <PresentationFormat>와이드스크린</PresentationFormat>
  <Paragraphs>154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Cambria Math</vt:lpstr>
      <vt:lpstr>현대하모니 M</vt:lpstr>
      <vt:lpstr>현대하모니 L</vt:lpstr>
      <vt:lpstr>현대하모니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송태웅</dc:creator>
  <cp:lastModifiedBy>Minung Han</cp:lastModifiedBy>
  <cp:revision>987</cp:revision>
  <dcterms:created xsi:type="dcterms:W3CDTF">2023-02-24T09:29:18Z</dcterms:created>
  <dcterms:modified xsi:type="dcterms:W3CDTF">2023-11-26T04:27:39Z</dcterms:modified>
</cp:coreProperties>
</file>